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0" r:id="rId5"/>
    <p:sldId id="271" r:id="rId6"/>
    <p:sldId id="262" r:id="rId7"/>
    <p:sldId id="273" r:id="rId8"/>
    <p:sldId id="274" r:id="rId9"/>
    <p:sldId id="267" r:id="rId10"/>
    <p:sldId id="275" r:id="rId11"/>
    <p:sldId id="280" r:id="rId12"/>
    <p:sldId id="283" r:id="rId13"/>
    <p:sldId id="281" r:id="rId14"/>
    <p:sldId id="282" r:id="rId15"/>
    <p:sldId id="278" r:id="rId16"/>
  </p:sldIdLst>
  <p:sldSz cx="12192000" cy="6858000"/>
  <p:notesSz cx="6858000" cy="9144000"/>
  <p:defaultTextStyle>
    <a:defPPr>
      <a:defRPr lang="pt-A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D6E0D-67BA-E608-DB04-495F8F4C9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2BD129-6FC0-6CF1-3C29-AC527429F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AO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B8074C-2222-E5F5-C9CB-A24DD07F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7303F5-F651-B742-7656-D3C17669F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B4C11C-A643-3E25-1CD3-8528D344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886958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5C096-64AA-E8C8-8D50-CA6B6AE4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E56D47-727F-5648-B8DF-871C62EE6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351571-800E-D33A-6E13-A4E7ADB6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3C84B6-35F6-1C6E-070F-1329DA97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531F13-A144-D10C-C35B-7F3FC0D4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7230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EACA2C-164D-D3F9-C63F-46CAE49F9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630C30-7419-D101-70E1-E0D846AFD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151EBF-9C4C-62B4-10A3-8CA4F68C3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03B350-0984-4F8C-3DDD-A8DA52CA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38DD22-663A-D525-3A07-34083085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68976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EB41D-82C3-493D-834D-19E37FEB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11DFAD-59DE-3E6E-4ABB-4B95AE76A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3C8CDF-D3E8-3091-AF55-4E97D434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3F076F-DDD3-7250-A49A-7E56C61D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4F4B06-6AD0-2AE1-4881-43D21064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153445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37277-7A4F-D82C-BF45-33CF58C1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80FFA-F562-BC5E-0844-69115D9E6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CCCB90-F8E0-0E9A-1506-919C8859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E3933B-D55C-CB83-25EC-E092F8B5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B38BC4-F76A-7FE6-B53D-208B8C60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46719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313BC-88DB-5B9C-CC1B-546850C5D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E658CA-1343-FC06-78A2-1756A6E27A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C94ACC-1CD1-3E76-EF0D-AA8B5412F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C7AA29-8FA5-CD21-1014-28B9796C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38EA36-64F1-7CF9-B59F-3E4C51F6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E4A6D9-78AB-CE3F-7964-27D6B007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33696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AEA46-3D25-B394-DE78-32171F75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2FF8B0-FC3D-FE64-6D99-761AFE860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831766-CCF2-2A1F-6372-61BF7F061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BF6FBF-631D-D106-369C-199F382F4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24900E-656B-B0D7-E4E4-FE332EF32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F71678-06BE-8997-04E8-A2D0CEF7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8504D0E-A774-7AC7-9E66-7E0C73B8C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CDB9464-C637-D2A0-44D2-721D9A14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96685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93B18-647E-D8E7-8C5F-623E366B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0FEC66-B25E-A13F-0F2C-3F34497C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D6B665-449B-758C-A653-199FCB1A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00FBD63-B200-5597-4F81-BFE521B5A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22508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AD1B69-A86E-A7DE-97BB-DF0B563D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2627697-1D80-EACD-4E3C-21B2532F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A3DC9D-26C5-348C-C6C4-0322B4D7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65607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58CCB-5BF1-F11F-F358-BAE8D7073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3F3BBB-D7A5-4ADD-CAD4-10EC3802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98E73D-E5AD-C72C-3094-879DD4B4E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6F33E1-60E5-7051-B2AB-F9613D9B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E7498F-6B08-5496-B442-58AD4FFB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5DC954-2B22-D677-827B-91F8DD632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307605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687250-4DF3-7678-A5B3-03DE94D6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E118F7B-9307-4AF8-F23F-FAD68F80E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AO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8610EE-6B5B-E559-D7B8-6330063F8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E8F391-5C5F-16B0-0EE1-F409B10D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B80B7A-577B-D127-8523-7D2D237A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AO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E78A76-433D-F119-AD08-DA0755C7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133017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CC5D376-68C9-68C5-2CF2-CA70157F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AO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12CDBD-15DB-EDF5-D7D3-0A413E659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AO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D79324-D007-7D8C-CB30-92BF1C35AE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F3B1-5012-4936-BDFB-2AC2E9BA5288}" type="datetimeFigureOut">
              <a:rPr lang="pt-AO" smtClean="0"/>
              <a:t>01/09/2025</a:t>
            </a:fld>
            <a:endParaRPr lang="pt-AO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2B4270-482F-44A0-EEC0-5C235D14C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AO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827DDE-ECCB-B2FF-BA90-E01329BAF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AB5C5-8266-4252-807C-23C5D1F773EF}" type="slidenum">
              <a:rPr lang="pt-AO" smtClean="0"/>
              <a:t>‹nº›</a:t>
            </a:fld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172378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A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venanciomartinse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1000">
              <a:schemeClr val="accent2">
                <a:lumMod val="5000"/>
                <a:lumOff val="9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90C70B-A3B8-4371-B2EA-6DE93A38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780547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8973EDFD-9CB7-F545-1C28-5D2C834A6E77}"/>
              </a:ext>
            </a:extLst>
          </p:cNvPr>
          <p:cNvSpPr/>
          <p:nvPr/>
        </p:nvSpPr>
        <p:spPr>
          <a:xfrm>
            <a:off x="5289970" y="2679174"/>
            <a:ext cx="6669979" cy="102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Mercado Yangue Serviços Digitais</a:t>
            </a:r>
            <a:endParaRPr lang="en-US" sz="38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4FC9287-0FFB-2FEF-F15D-8D3EC0177C6D}"/>
              </a:ext>
            </a:extLst>
          </p:cNvPr>
          <p:cNvSpPr/>
          <p:nvPr/>
        </p:nvSpPr>
        <p:spPr>
          <a:xfrm>
            <a:off x="5802756" y="4848570"/>
            <a:ext cx="562724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400" b="1" i="1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A Praça Digital do Campo à Cidade</a:t>
            </a:r>
            <a:endParaRPr lang="en-US" sz="2400" b="1" i="1" dirty="0">
              <a:latin typeface="Lora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E17C7C-B75A-BC37-1CCA-13BE6210D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1" y="-156409"/>
            <a:ext cx="2719224" cy="27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7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E83B6C-ECFB-D55B-ACA6-BFEE219A220D}"/>
              </a:ext>
            </a:extLst>
          </p:cNvPr>
          <p:cNvSpPr/>
          <p:nvPr/>
        </p:nvSpPr>
        <p:spPr>
          <a:xfrm>
            <a:off x="680593" y="382105"/>
            <a:ext cx="256853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6AA77B-DC81-AB30-FB83-A5C839A82C22}"/>
              </a:ext>
            </a:extLst>
          </p:cNvPr>
          <p:cNvSpPr/>
          <p:nvPr/>
        </p:nvSpPr>
        <p:spPr>
          <a:xfrm>
            <a:off x="372147" y="187546"/>
            <a:ext cx="937780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27A664-5017-E500-8E20-0A0195302340}"/>
              </a:ext>
            </a:extLst>
          </p:cNvPr>
          <p:cNvSpPr/>
          <p:nvPr/>
        </p:nvSpPr>
        <p:spPr>
          <a:xfrm>
            <a:off x="1447800" y="1544272"/>
            <a:ext cx="1074420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ora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88E441-9BA4-9FE2-52AD-F4D665DA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24" y="1"/>
            <a:ext cx="7727576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6AF000-EC1A-40FD-9CE7-5BD97C04D28B}"/>
              </a:ext>
            </a:extLst>
          </p:cNvPr>
          <p:cNvSpPr txBox="1"/>
          <p:nvPr/>
        </p:nvSpPr>
        <p:spPr>
          <a:xfrm>
            <a:off x="27218" y="2993777"/>
            <a:ext cx="412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Lora" pitchFamily="2" charset="0"/>
              </a:rPr>
              <a:t>ANEXO 1: MENU INICIAL </a:t>
            </a:r>
            <a:endParaRPr lang="pt-AO" sz="2400" b="1" dirty="0">
              <a:latin typeface="Lora" pitchFamily="2" charset="0"/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2D056CB-46F4-F56D-33CD-FCEE9328862B}"/>
              </a:ext>
            </a:extLst>
          </p:cNvPr>
          <p:cNvSpPr/>
          <p:nvPr/>
        </p:nvSpPr>
        <p:spPr>
          <a:xfrm>
            <a:off x="3904735" y="2946004"/>
            <a:ext cx="559689" cy="55721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AO"/>
          </a:p>
        </p:txBody>
      </p:sp>
    </p:spTree>
    <p:extLst>
      <p:ext uri="{BB962C8B-B14F-4D97-AF65-F5344CB8AC3E}">
        <p14:creationId xmlns:p14="http://schemas.microsoft.com/office/powerpoint/2010/main" val="11694111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E83B6C-ECFB-D55B-ACA6-BFEE219A220D}"/>
              </a:ext>
            </a:extLst>
          </p:cNvPr>
          <p:cNvSpPr/>
          <p:nvPr/>
        </p:nvSpPr>
        <p:spPr>
          <a:xfrm>
            <a:off x="680593" y="382105"/>
            <a:ext cx="256853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6AA77B-DC81-AB30-FB83-A5C839A82C22}"/>
              </a:ext>
            </a:extLst>
          </p:cNvPr>
          <p:cNvSpPr/>
          <p:nvPr/>
        </p:nvSpPr>
        <p:spPr>
          <a:xfrm>
            <a:off x="372147" y="187546"/>
            <a:ext cx="937780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27A664-5017-E500-8E20-0A0195302340}"/>
              </a:ext>
            </a:extLst>
          </p:cNvPr>
          <p:cNvSpPr/>
          <p:nvPr/>
        </p:nvSpPr>
        <p:spPr>
          <a:xfrm>
            <a:off x="1447800" y="1544272"/>
            <a:ext cx="1074420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ora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F6AF000-EC1A-40FD-9CE7-5BD97C04D28B}"/>
              </a:ext>
            </a:extLst>
          </p:cNvPr>
          <p:cNvSpPr txBox="1"/>
          <p:nvPr/>
        </p:nvSpPr>
        <p:spPr>
          <a:xfrm>
            <a:off x="190700" y="2988862"/>
            <a:ext cx="365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Lora" pitchFamily="2" charset="0"/>
              </a:rPr>
              <a:t>ANEXO.2: ABA LOGIN </a:t>
            </a:r>
            <a:endParaRPr lang="pt-AO" sz="2400" b="1" dirty="0">
              <a:latin typeface="Lora" pitchFamily="2" charset="0"/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2D056CB-46F4-F56D-33CD-FCEE9328862B}"/>
              </a:ext>
            </a:extLst>
          </p:cNvPr>
          <p:cNvSpPr/>
          <p:nvPr/>
        </p:nvSpPr>
        <p:spPr>
          <a:xfrm>
            <a:off x="3735715" y="2946004"/>
            <a:ext cx="645459" cy="55721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AO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839966-3EE8-CAF6-9B9F-7F5DE9ABA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204" y="0"/>
            <a:ext cx="7754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4179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E83B6C-ECFB-D55B-ACA6-BFEE219A220D}"/>
              </a:ext>
            </a:extLst>
          </p:cNvPr>
          <p:cNvSpPr/>
          <p:nvPr/>
        </p:nvSpPr>
        <p:spPr>
          <a:xfrm>
            <a:off x="680593" y="382105"/>
            <a:ext cx="256853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6AA77B-DC81-AB30-FB83-A5C839A82C22}"/>
              </a:ext>
            </a:extLst>
          </p:cNvPr>
          <p:cNvSpPr/>
          <p:nvPr/>
        </p:nvSpPr>
        <p:spPr>
          <a:xfrm>
            <a:off x="372147" y="187546"/>
            <a:ext cx="937780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27A664-5017-E500-8E20-0A0195302340}"/>
              </a:ext>
            </a:extLst>
          </p:cNvPr>
          <p:cNvSpPr/>
          <p:nvPr/>
        </p:nvSpPr>
        <p:spPr>
          <a:xfrm>
            <a:off x="1447800" y="1544272"/>
            <a:ext cx="1074420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ora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F6AF000-EC1A-40FD-9CE7-5BD97C04D28B}"/>
              </a:ext>
            </a:extLst>
          </p:cNvPr>
          <p:cNvSpPr txBox="1"/>
          <p:nvPr/>
        </p:nvSpPr>
        <p:spPr>
          <a:xfrm>
            <a:off x="-405226" y="3071243"/>
            <a:ext cx="4798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Lora" pitchFamily="2" charset="0"/>
              </a:rPr>
              <a:t>ANEXO.2: ABA CADASTRO </a:t>
            </a:r>
            <a:endParaRPr lang="pt-AO" sz="2400" b="1" dirty="0">
              <a:latin typeface="Lora" pitchFamily="2" charset="0"/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2D056CB-46F4-F56D-33CD-FCEE9328862B}"/>
              </a:ext>
            </a:extLst>
          </p:cNvPr>
          <p:cNvSpPr/>
          <p:nvPr/>
        </p:nvSpPr>
        <p:spPr>
          <a:xfrm>
            <a:off x="4070920" y="2976275"/>
            <a:ext cx="645459" cy="55721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AO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C37CDF2-C91D-E250-6204-A5A90631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379" y="0"/>
            <a:ext cx="7493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406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E83B6C-ECFB-D55B-ACA6-BFEE219A220D}"/>
              </a:ext>
            </a:extLst>
          </p:cNvPr>
          <p:cNvSpPr/>
          <p:nvPr/>
        </p:nvSpPr>
        <p:spPr>
          <a:xfrm>
            <a:off x="680593" y="382105"/>
            <a:ext cx="256853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6AA77B-DC81-AB30-FB83-A5C839A82C22}"/>
              </a:ext>
            </a:extLst>
          </p:cNvPr>
          <p:cNvSpPr/>
          <p:nvPr/>
        </p:nvSpPr>
        <p:spPr>
          <a:xfrm>
            <a:off x="372147" y="187546"/>
            <a:ext cx="937780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27A664-5017-E500-8E20-0A0195302340}"/>
              </a:ext>
            </a:extLst>
          </p:cNvPr>
          <p:cNvSpPr/>
          <p:nvPr/>
        </p:nvSpPr>
        <p:spPr>
          <a:xfrm>
            <a:off x="1447800" y="1544272"/>
            <a:ext cx="1074420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ora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F6AF000-EC1A-40FD-9CE7-5BD97C04D28B}"/>
              </a:ext>
            </a:extLst>
          </p:cNvPr>
          <p:cNvSpPr txBox="1"/>
          <p:nvPr/>
        </p:nvSpPr>
        <p:spPr>
          <a:xfrm>
            <a:off x="-68577" y="2795142"/>
            <a:ext cx="3911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Lora" pitchFamily="2" charset="0"/>
              </a:rPr>
              <a:t>ANEXO.4: PERFIL COMPRADOR/CLIENTE </a:t>
            </a:r>
            <a:endParaRPr lang="pt-AO" sz="2400" b="1" dirty="0">
              <a:latin typeface="Lora" pitchFamily="2" charset="0"/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2D056CB-46F4-F56D-33CD-FCEE9328862B}"/>
              </a:ext>
            </a:extLst>
          </p:cNvPr>
          <p:cNvSpPr/>
          <p:nvPr/>
        </p:nvSpPr>
        <p:spPr>
          <a:xfrm>
            <a:off x="3735715" y="2946004"/>
            <a:ext cx="645459" cy="55721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AO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5EF2E8C-9659-9A3A-3A75-EC895FF8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42" y="0"/>
            <a:ext cx="763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211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E83B6C-ECFB-D55B-ACA6-BFEE219A220D}"/>
              </a:ext>
            </a:extLst>
          </p:cNvPr>
          <p:cNvSpPr/>
          <p:nvPr/>
        </p:nvSpPr>
        <p:spPr>
          <a:xfrm>
            <a:off x="680593" y="382105"/>
            <a:ext cx="256853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6AA77B-DC81-AB30-FB83-A5C839A82C22}"/>
              </a:ext>
            </a:extLst>
          </p:cNvPr>
          <p:cNvSpPr/>
          <p:nvPr/>
        </p:nvSpPr>
        <p:spPr>
          <a:xfrm>
            <a:off x="372147" y="187546"/>
            <a:ext cx="937780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27A664-5017-E500-8E20-0A0195302340}"/>
              </a:ext>
            </a:extLst>
          </p:cNvPr>
          <p:cNvSpPr/>
          <p:nvPr/>
        </p:nvSpPr>
        <p:spPr>
          <a:xfrm>
            <a:off x="1447800" y="1544272"/>
            <a:ext cx="1074420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ora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F6AF000-EC1A-40FD-9CE7-5BD97C04D28B}"/>
              </a:ext>
            </a:extLst>
          </p:cNvPr>
          <p:cNvSpPr txBox="1"/>
          <p:nvPr/>
        </p:nvSpPr>
        <p:spPr>
          <a:xfrm>
            <a:off x="-24361" y="2946004"/>
            <a:ext cx="397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Lora" pitchFamily="2" charset="0"/>
              </a:rPr>
              <a:t>ANEXO.5: PERFIL VENDEDOR/PRODUTOR </a:t>
            </a:r>
            <a:endParaRPr lang="pt-AO" sz="2400" b="1" dirty="0">
              <a:latin typeface="Lora" pitchFamily="2" charset="0"/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E2D056CB-46F4-F56D-33CD-FCEE9328862B}"/>
              </a:ext>
            </a:extLst>
          </p:cNvPr>
          <p:cNvSpPr/>
          <p:nvPr/>
        </p:nvSpPr>
        <p:spPr>
          <a:xfrm>
            <a:off x="3843166" y="2946004"/>
            <a:ext cx="645459" cy="55721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40000"/>
                <a:lumOff val="60000"/>
              </a:schemeClr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AO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C3DA44-4F2E-D2A5-A9BF-C1660FF59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1" y="0"/>
            <a:ext cx="7539789" cy="40290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DC12906-406F-0BD8-2C8C-20F57A13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10" y="4023090"/>
            <a:ext cx="7539789" cy="28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2400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E83B6C-ECFB-D55B-ACA6-BFEE219A220D}"/>
              </a:ext>
            </a:extLst>
          </p:cNvPr>
          <p:cNvSpPr/>
          <p:nvPr/>
        </p:nvSpPr>
        <p:spPr>
          <a:xfrm>
            <a:off x="680593" y="382105"/>
            <a:ext cx="256853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6AA77B-DC81-AB30-FB83-A5C839A82C22}"/>
              </a:ext>
            </a:extLst>
          </p:cNvPr>
          <p:cNvSpPr/>
          <p:nvPr/>
        </p:nvSpPr>
        <p:spPr>
          <a:xfrm>
            <a:off x="372147" y="187546"/>
            <a:ext cx="937780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27A664-5017-E500-8E20-0A0195302340}"/>
              </a:ext>
            </a:extLst>
          </p:cNvPr>
          <p:cNvSpPr/>
          <p:nvPr/>
        </p:nvSpPr>
        <p:spPr>
          <a:xfrm>
            <a:off x="1447800" y="1544272"/>
            <a:ext cx="1074420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>
              <a:latin typeface="Lora" pitchFamily="2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9215B21B-8018-5B93-0504-2A2B58AE41BC}"/>
              </a:ext>
            </a:extLst>
          </p:cNvPr>
          <p:cNvSpPr/>
          <p:nvPr/>
        </p:nvSpPr>
        <p:spPr>
          <a:xfrm>
            <a:off x="3631882" y="2773124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850" b="1" dirty="0">
                <a:solidFill>
                  <a:srgbClr val="38512F"/>
                </a:solidFill>
                <a:latin typeface="Lora" pitchFamily="2" charset="0"/>
                <a:ea typeface="Source Sans Pro" panose="020B0503030403020204" pitchFamily="34" charset="0"/>
              </a:rPr>
              <a:t>MERCADOYANGUE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3850" b="1" dirty="0">
              <a:solidFill>
                <a:srgbClr val="38512F"/>
              </a:solidFill>
              <a:latin typeface="Lora" pitchFamily="2" charset="0"/>
              <a:ea typeface="Source Sans Pro" panose="020B0503030403020204" pitchFamily="34" charset="0"/>
            </a:endParaRPr>
          </a:p>
          <a:p>
            <a:pPr marL="0" indent="0" algn="just">
              <a:lnSpc>
                <a:spcPts val="2400"/>
              </a:lnSpc>
              <a:buNone/>
            </a:pPr>
            <a:r>
              <a:rPr lang="en-US" sz="3850" b="1" dirty="0">
                <a:solidFill>
                  <a:srgbClr val="38512F"/>
                </a:solidFill>
                <a:latin typeface="Lora" pitchFamily="2" charset="0"/>
                <a:ea typeface="Source Sans Pro" panose="020B0503030403020204" pitchFamily="34" charset="0"/>
              </a:rPr>
              <a:t> </a:t>
            </a:r>
            <a:endParaRPr lang="en-US" sz="3850" b="1" dirty="0">
              <a:latin typeface="Lora" pitchFamily="2" charset="0"/>
              <a:ea typeface="Source Sans Pro" panose="020B0503030403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AEC989-491E-C1D1-5DC0-7FDB09DC1A8B}"/>
              </a:ext>
            </a:extLst>
          </p:cNvPr>
          <p:cNvSpPr txBox="1"/>
          <p:nvPr/>
        </p:nvSpPr>
        <p:spPr>
          <a:xfrm>
            <a:off x="2164977" y="3429000"/>
            <a:ext cx="8875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38512F"/>
                </a:solidFill>
                <a:latin typeface="Lora" pitchFamily="2" charset="0"/>
                <a:ea typeface="Source Sans Pro" panose="020B0503030403020204" pitchFamily="34" charset="0"/>
              </a:rPr>
              <a:t>“Construído por Angolano para Angolanos”</a:t>
            </a:r>
            <a:endParaRPr lang="pt-AO" sz="3200" i="1" dirty="0"/>
          </a:p>
        </p:txBody>
      </p:sp>
    </p:spTree>
    <p:extLst>
      <p:ext uri="{BB962C8B-B14F-4D97-AF65-F5344CB8AC3E}">
        <p14:creationId xmlns:p14="http://schemas.microsoft.com/office/powerpoint/2010/main" val="39347850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252F2706-0200-9624-9819-E358A53B18F4}"/>
              </a:ext>
            </a:extLst>
          </p:cNvPr>
          <p:cNvSpPr/>
          <p:nvPr/>
        </p:nvSpPr>
        <p:spPr>
          <a:xfrm>
            <a:off x="2604626" y="491562"/>
            <a:ext cx="8371987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 PROBLEMA</a:t>
            </a:r>
            <a:endParaRPr lang="en-US" sz="3850" b="1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A35FC2F-2357-2144-1D16-530AC9410934}"/>
              </a:ext>
            </a:extLst>
          </p:cNvPr>
          <p:cNvSpPr/>
          <p:nvPr/>
        </p:nvSpPr>
        <p:spPr>
          <a:xfrm>
            <a:off x="566377" y="1515906"/>
            <a:ext cx="6842954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	Em Angola, mais de 60% da população vive do sector agrícola em regime de subsistência (INE Angola, 2018).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0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	Contudo, segundo a FAO, até 40% da produção agrícola perde-se antes de chegar ao mercado devido à falta de escoamento, armazenamento e ligação com os consumidores (FAO, 2011).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000" dirty="0">
                <a:solidFill>
                  <a:srgbClr val="3A3630"/>
                </a:solidFill>
                <a:latin typeface="Lora" pitchFamily="2" charset="0"/>
                <a:ea typeface="Source Sans Pro" pitchFamily="34" charset="-122"/>
                <a:cs typeface="Source Sans Pro" pitchFamily="34" charset="-120"/>
              </a:rPr>
              <a:t>	Ao mesmo tempo, apenas 29% da população adulta tem acesso a serviços financeiros formais (Banco Mundial, 2021) , o que limita transacções seguras e inclusão económica.</a:t>
            </a:r>
            <a:endParaRPr lang="en-US" sz="2000" dirty="0">
              <a:latin typeface="Lora" pitchFamily="2" charset="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E4681FB4-2A4D-E87A-6E32-0164BAD5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5" y="0"/>
            <a:ext cx="4392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400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6A04EA8-25B8-7758-80FA-DA50C5E036AE}"/>
              </a:ext>
            </a:extLst>
          </p:cNvPr>
          <p:cNvSpPr/>
          <p:nvPr/>
        </p:nvSpPr>
        <p:spPr>
          <a:xfrm>
            <a:off x="4200926" y="661090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850" b="1" dirty="0">
                <a:solidFill>
                  <a:srgbClr val="38512F"/>
                </a:solidFill>
                <a:latin typeface="Lora" pitchFamily="2" charset="0"/>
                <a:ea typeface="Source Sans Pro" panose="020B0503030403020204" pitchFamily="34" charset="0"/>
                <a:cs typeface="Lora" pitchFamily="34" charset="-120"/>
              </a:rPr>
              <a:t>A SOLUÇÃO</a:t>
            </a:r>
            <a:endParaRPr lang="en-US" sz="3850" b="1" dirty="0">
              <a:latin typeface="Lora" pitchFamily="2" charset="0"/>
              <a:ea typeface="Source Sans Pro" panose="020B0503030403020204" pitchFamily="3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FBD5094-492D-F365-F2A9-4B88C1F082FA}"/>
              </a:ext>
            </a:extLst>
          </p:cNvPr>
          <p:cNvSpPr/>
          <p:nvPr/>
        </p:nvSpPr>
        <p:spPr>
          <a:xfrm>
            <a:off x="895305" y="762562"/>
            <a:ext cx="12954952" cy="37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>
                <a:solidFill>
                  <a:srgbClr val="3A3630"/>
                </a:solidFill>
                <a:latin typeface="Lora" pitchFamily="2" charset="0"/>
                <a:ea typeface="Source Sans Pro" panose="020B0503030403020204" pitchFamily="34" charset="0"/>
                <a:cs typeface="Source Sans Pro" pitchFamily="34" charset="-120"/>
              </a:rPr>
              <a:t>	</a:t>
            </a:r>
            <a:endParaRPr lang="pt-BR" sz="2400" dirty="0">
              <a:latin typeface="Lora" pitchFamily="2" charset="0"/>
              <a:ea typeface="Source Sans Pro" panose="020B0503030403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2400" dirty="0">
                <a:latin typeface="Lora" pitchFamily="2" charset="0"/>
                <a:ea typeface="Source Sans Pro" panose="020B0503030403020204" pitchFamily="34" charset="0"/>
              </a:rPr>
              <a:t>O MercadoYangue é uma plataforma digital angolana que cria uma ponte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AO" sz="2400" dirty="0">
                <a:latin typeface="Lora" pitchFamily="2" charset="0"/>
                <a:ea typeface="Source Sans Pro" panose="020B0503030403020204" pitchFamily="34" charset="0"/>
              </a:rPr>
              <a:t>directa entre Produtores</a:t>
            </a:r>
            <a:r>
              <a:rPr lang="pt-BR" sz="2400" dirty="0">
                <a:latin typeface="Lora" pitchFamily="2" charset="0"/>
                <a:ea typeface="Source Sans Pro" panose="020B0503030403020204" pitchFamily="34" charset="0"/>
              </a:rPr>
              <a:t>  e consumidores urbanos e rurais.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94E5471-3D01-184F-3BA7-788573F4ABC7}"/>
              </a:ext>
            </a:extLst>
          </p:cNvPr>
          <p:cNvSpPr/>
          <p:nvPr/>
        </p:nvSpPr>
        <p:spPr>
          <a:xfrm>
            <a:off x="1102658" y="3294949"/>
            <a:ext cx="11814106" cy="268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Registo de produtos com localização, preço e imagens.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Gestão de compras e vendas com relatórios, gráficos e impressão de documentos.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Pagamentos por IBAN, </a:t>
            </a:r>
            <a:r>
              <a:rPr lang="pt-BR" sz="2000" dirty="0" err="1">
                <a:latin typeface="Lora" pitchFamily="2" charset="0"/>
                <a:ea typeface="Source Sans Pro" panose="020B0503030403020204" pitchFamily="34" charset="0"/>
              </a:rPr>
              <a:t>Multicaixa</a:t>
            </a: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 Express ou transferências móveis,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adaptados à realidade nacional.</a:t>
            </a:r>
          </a:p>
          <a:p>
            <a:pPr marL="457200" indent="-457200" algn="just">
              <a:lnSpc>
                <a:spcPct val="150000"/>
              </a:lnSpc>
              <a:buAutoNum type="arabicPeriod" startAt="4"/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Canal de bate-papo directo, para comunicação clara e transparente.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5.  </a:t>
            </a:r>
            <a:r>
              <a:rPr lang="pt-BR" sz="2000" b="1" dirty="0">
                <a:latin typeface="Lora" pitchFamily="2" charset="0"/>
                <a:ea typeface="Source Sans Pro" panose="020B0503030403020204" pitchFamily="34" charset="0"/>
              </a:rPr>
              <a:t>Contrato Digital do Vendedor</a:t>
            </a: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, garantindo compromisso, responsabilidade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 e pagamento de </a:t>
            </a:r>
            <a:r>
              <a:rPr lang="pt-BR" sz="2000" b="1" dirty="0">
                <a:latin typeface="Lora" pitchFamily="2" charset="0"/>
                <a:ea typeface="Source Sans Pro" panose="020B0503030403020204" pitchFamily="34" charset="0"/>
              </a:rPr>
              <a:t>0,5% de comissão</a:t>
            </a: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 à plataforma.</a:t>
            </a: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  <a:ea typeface="Source Sans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  <a:ea typeface="Source Sans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  <a:ea typeface="Source Sans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Lora" pitchFamily="2" charset="0"/>
              <a:ea typeface="Source Sans Pro" panose="020B0503030403020204" pitchFamily="34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64F582FB-654A-4A5D-9143-ECCB2CF08CD7}"/>
              </a:ext>
            </a:extLst>
          </p:cNvPr>
          <p:cNvSpPr/>
          <p:nvPr/>
        </p:nvSpPr>
        <p:spPr>
          <a:xfrm>
            <a:off x="-381476" y="2535977"/>
            <a:ext cx="12954952" cy="37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b="1" dirty="0">
                <a:solidFill>
                  <a:srgbClr val="3A3630"/>
                </a:solidFill>
                <a:latin typeface="Lora" pitchFamily="2" charset="0"/>
                <a:ea typeface="Source Sans Pro" panose="020B0503030403020204" pitchFamily="34" charset="0"/>
                <a:cs typeface="Source Sans Pro" pitchFamily="34" charset="-120"/>
              </a:rPr>
              <a:t>	C</a:t>
            </a:r>
            <a:r>
              <a:rPr lang="pt-BR" sz="2400" b="1" dirty="0">
                <a:latin typeface="Lora" pitchFamily="2" charset="0"/>
              </a:rPr>
              <a:t>om perfis diferenciados (cliente ou vendedor/produtor), o sistema permite:</a:t>
            </a:r>
            <a:endParaRPr lang="pt-BR" sz="2400" b="1" dirty="0">
              <a:latin typeface="Lora" pitchFamily="2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2862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6A04EA8-25B8-7758-80FA-DA50C5E036AE}"/>
              </a:ext>
            </a:extLst>
          </p:cNvPr>
          <p:cNvSpPr/>
          <p:nvPr/>
        </p:nvSpPr>
        <p:spPr>
          <a:xfrm>
            <a:off x="3631882" y="931556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850" b="1" dirty="0">
                <a:solidFill>
                  <a:srgbClr val="38512F"/>
                </a:solidFill>
                <a:latin typeface="Lora" pitchFamily="2" charset="0"/>
                <a:ea typeface="Source Sans Pro" panose="020B0503030403020204" pitchFamily="34" charset="0"/>
                <a:cs typeface="Lora" pitchFamily="34" charset="-120"/>
              </a:rPr>
              <a:t>DIFERENCIAÇÃO</a:t>
            </a:r>
            <a:endParaRPr lang="en-US" sz="3850" b="1" dirty="0">
              <a:latin typeface="Lora" pitchFamily="2" charset="0"/>
              <a:ea typeface="Source Sans Pro" panose="020B0503030403020204" pitchFamily="3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94E5471-3D01-184F-3BA7-788573F4ABC7}"/>
              </a:ext>
            </a:extLst>
          </p:cNvPr>
          <p:cNvSpPr/>
          <p:nvPr/>
        </p:nvSpPr>
        <p:spPr>
          <a:xfrm>
            <a:off x="881395" y="1682525"/>
            <a:ext cx="10714860" cy="268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Foco no campo e agricultura → primeira plataforma a dar prioridade real à produção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local.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Expansão nacional → integra zonas urbanas e rurais, com futuro suporte a línguas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Nacionais (Kimbundu, </a:t>
            </a:r>
            <a:r>
              <a:rPr lang="pt-BR" sz="2000" dirty="0" err="1">
                <a:latin typeface="Lora" pitchFamily="2" charset="0"/>
                <a:ea typeface="Source Sans Pro" panose="020B0503030403020204" pitchFamily="34" charset="0"/>
              </a:rPr>
              <a:t>Umbundu</a:t>
            </a: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, </a:t>
            </a:r>
            <a:r>
              <a:rPr lang="pt-BR" sz="2000" dirty="0" err="1">
                <a:latin typeface="Lora" pitchFamily="2" charset="0"/>
                <a:ea typeface="Source Sans Pro" panose="020B0503030403020204" pitchFamily="34" charset="0"/>
              </a:rPr>
              <a:t>Kikongo</a:t>
            </a: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, </a:t>
            </a:r>
            <a:r>
              <a:rPr lang="pt-BR" sz="2000" dirty="0" err="1">
                <a:latin typeface="Lora" pitchFamily="2" charset="0"/>
                <a:ea typeface="Source Sans Pro" panose="020B0503030403020204" pitchFamily="34" charset="0"/>
              </a:rPr>
              <a:t>Tchokwe</a:t>
            </a: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 entre outras).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Transparência e sustentabilidade → modelo baseado em verdade, responsabilidade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 e respeito  ao consumidor, alinhado com a Lei 15/03 da Defesa do Consumidor.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Tecnologia inclusiva → acessível via web e com previsão de versões móveis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Lora" pitchFamily="2" charset="0"/>
                <a:ea typeface="Source Sans Pro" panose="020B0503030403020204" pitchFamily="34" charset="0"/>
              </a:rPr>
              <a:t>(Play Store, App Store, Microsoft Store).</a:t>
            </a: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  <a:ea typeface="Source Sans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  <a:ea typeface="Source Sans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  <a:ea typeface="Source Sans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  <a:ea typeface="Source Sans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Lora" pitchFamily="2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1662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6A04EA8-25B8-7758-80FA-DA50C5E036AE}"/>
              </a:ext>
            </a:extLst>
          </p:cNvPr>
          <p:cNvSpPr/>
          <p:nvPr/>
        </p:nvSpPr>
        <p:spPr>
          <a:xfrm>
            <a:off x="3456052" y="654465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850" b="1" dirty="0">
                <a:solidFill>
                  <a:srgbClr val="38512F"/>
                </a:solidFill>
                <a:latin typeface="Lora" pitchFamily="2" charset="0"/>
                <a:ea typeface="Source Sans Pro" panose="020B0503030403020204" pitchFamily="34" charset="0"/>
                <a:cs typeface="Lora" pitchFamily="34" charset="-120"/>
              </a:rPr>
              <a:t>IMPACTO ESPERADO</a:t>
            </a:r>
            <a:endParaRPr lang="en-US" sz="3850" b="1" dirty="0">
              <a:latin typeface="Lora" pitchFamily="2" charset="0"/>
              <a:ea typeface="Source Sans Pro" panose="020B0503030403020204" pitchFamily="3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94E5471-3D01-184F-3BA7-788573F4ABC7}"/>
              </a:ext>
            </a:extLst>
          </p:cNvPr>
          <p:cNvSpPr/>
          <p:nvPr/>
        </p:nvSpPr>
        <p:spPr>
          <a:xfrm>
            <a:off x="562740" y="1138770"/>
            <a:ext cx="10714860" cy="268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b="1" dirty="0">
                <a:latin typeface="Lora" pitchFamily="2" charset="0"/>
              </a:rPr>
              <a:t>Ano 1:</a:t>
            </a:r>
            <a:r>
              <a:rPr lang="pt-BR" sz="2000" dirty="0">
                <a:latin typeface="Lora" pitchFamily="2" charset="0"/>
              </a:rPr>
              <a:t> Inserir pelo menos </a:t>
            </a:r>
            <a:r>
              <a:rPr lang="pt-BR" sz="2000" b="1" dirty="0">
                <a:latin typeface="Lora" pitchFamily="2" charset="0"/>
              </a:rPr>
              <a:t>5.000 utilizadores activos</a:t>
            </a:r>
            <a:r>
              <a:rPr lang="pt-BR" sz="2000" dirty="0">
                <a:latin typeface="Lora" pitchFamily="2" charset="0"/>
              </a:rPr>
              <a:t>, com ênfase em produtores familiares 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Lora" pitchFamily="2" charset="0"/>
              </a:rPr>
              <a:t>e pequenos comerciantes.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b="1" dirty="0">
                <a:latin typeface="Lora" pitchFamily="2" charset="0"/>
              </a:rPr>
              <a:t>Ano 3:</a:t>
            </a:r>
            <a:r>
              <a:rPr lang="pt-BR" sz="2000" dirty="0">
                <a:latin typeface="Lora" pitchFamily="2" charset="0"/>
              </a:rPr>
              <a:t> Expandir para </a:t>
            </a:r>
            <a:r>
              <a:rPr lang="pt-BR" sz="2000" b="1" dirty="0">
                <a:latin typeface="Lora" pitchFamily="2" charset="0"/>
              </a:rPr>
              <a:t>50.000 utilizadores</a:t>
            </a:r>
            <a:r>
              <a:rPr lang="pt-BR" sz="2000" dirty="0">
                <a:latin typeface="Lora" pitchFamily="2" charset="0"/>
              </a:rPr>
              <a:t>, cobrindo todas as províncias e consolidando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Lora" pitchFamily="2" charset="0"/>
              </a:rPr>
              <a:t> parcerias com cooperativas e administrações locais.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b="1" dirty="0">
                <a:latin typeface="Lora" pitchFamily="2" charset="0"/>
              </a:rPr>
              <a:t>Ano 5:</a:t>
            </a:r>
            <a:r>
              <a:rPr lang="pt-BR" sz="2000" dirty="0">
                <a:latin typeface="Lora" pitchFamily="2" charset="0"/>
              </a:rPr>
              <a:t> Tornar-se o </a:t>
            </a:r>
            <a:r>
              <a:rPr lang="pt-BR" sz="2000" b="1" dirty="0">
                <a:latin typeface="Lora" pitchFamily="2" charset="0"/>
              </a:rPr>
              <a:t>maior mercado digital de Angola</a:t>
            </a:r>
            <a:r>
              <a:rPr lang="pt-BR" sz="2000" dirty="0">
                <a:latin typeface="Lora" pitchFamily="2" charset="0"/>
              </a:rPr>
              <a:t>, com mais de </a:t>
            </a:r>
            <a:r>
              <a:rPr lang="pt-BR" sz="2000" b="1" dirty="0">
                <a:latin typeface="Lora" pitchFamily="2" charset="0"/>
              </a:rPr>
              <a:t>200.000 utilizadores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latin typeface="Lora" pitchFamily="2" charset="0"/>
              </a:rPr>
              <a:t> e integração plena com sistemas de pagamento móvel e POS.</a:t>
            </a: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b="1" dirty="0">
                <a:latin typeface="Lora" pitchFamily="2" charset="0"/>
              </a:rPr>
              <a:t>Impactos-chave: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Lora" pitchFamily="2" charset="0"/>
              </a:rPr>
              <a:t>Redução de perdas pós-colheita em até 20%.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Lora" pitchFamily="2" charset="0"/>
              </a:rPr>
              <a:t>Aumento de rendimento directo dos produtores em 30%.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>
                <a:latin typeface="Lora" pitchFamily="2" charset="0"/>
              </a:rPr>
              <a:t>Maior inclusão financeira e digital de zonas rurais.</a:t>
            </a: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  <a:ea typeface="Source Sans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  <a:ea typeface="Source Sans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  <a:ea typeface="Source Sans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Lora" pitchFamily="2" charset="0"/>
              <a:ea typeface="Source Sans Pro" panose="020B0503030403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Lora" pitchFamily="2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1488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E83B6C-ECFB-D55B-ACA6-BFEE219A220D}"/>
              </a:ext>
            </a:extLst>
          </p:cNvPr>
          <p:cNvSpPr/>
          <p:nvPr/>
        </p:nvSpPr>
        <p:spPr>
          <a:xfrm>
            <a:off x="680593" y="382105"/>
            <a:ext cx="256853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6AA77B-DC81-AB30-FB83-A5C839A82C22}"/>
              </a:ext>
            </a:extLst>
          </p:cNvPr>
          <p:cNvSpPr/>
          <p:nvPr/>
        </p:nvSpPr>
        <p:spPr>
          <a:xfrm>
            <a:off x="372147" y="187546"/>
            <a:ext cx="937780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27A664-5017-E500-8E20-0A0195302340}"/>
              </a:ext>
            </a:extLst>
          </p:cNvPr>
          <p:cNvSpPr/>
          <p:nvPr/>
        </p:nvSpPr>
        <p:spPr>
          <a:xfrm>
            <a:off x="1447800" y="1544272"/>
            <a:ext cx="1074420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latin typeface="Lora" pitchFamily="2" charset="0"/>
              </a:rPr>
              <a:t>Comissão de 0,5% por venda</a:t>
            </a:r>
            <a:r>
              <a:rPr lang="pt-BR" sz="2000" dirty="0">
                <a:latin typeface="Lora" pitchFamily="2" charset="0"/>
              </a:rPr>
              <a:t> (paga pelo vendedor).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Lora" pitchFamily="2" charset="0"/>
              </a:rPr>
              <a:t>Serviços premium: destaque de produtos, publicidade digital e relatórios avançados.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Lora" pitchFamily="2" charset="0"/>
              </a:rPr>
              <a:t>Parcerias estratégicas com cooperativas, bancos e operadores móveis.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9215B21B-8018-5B93-0504-2A2B58AE41BC}"/>
              </a:ext>
            </a:extLst>
          </p:cNvPr>
          <p:cNvSpPr/>
          <p:nvPr/>
        </p:nvSpPr>
        <p:spPr>
          <a:xfrm>
            <a:off x="2984538" y="881371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850" b="1" dirty="0">
                <a:solidFill>
                  <a:srgbClr val="38512F"/>
                </a:solidFill>
                <a:latin typeface="Lora" pitchFamily="2" charset="0"/>
                <a:ea typeface="Source Sans Pro" panose="020B0503030403020204" pitchFamily="34" charset="0"/>
                <a:cs typeface="Lora" pitchFamily="34" charset="-120"/>
              </a:rPr>
              <a:t>MODELO DE NEGÓCIO</a:t>
            </a:r>
            <a:endParaRPr lang="en-US" sz="3850" b="1" dirty="0">
              <a:latin typeface="Lora" pitchFamily="2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4780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E83B6C-ECFB-D55B-ACA6-BFEE219A220D}"/>
              </a:ext>
            </a:extLst>
          </p:cNvPr>
          <p:cNvSpPr/>
          <p:nvPr/>
        </p:nvSpPr>
        <p:spPr>
          <a:xfrm>
            <a:off x="680593" y="382105"/>
            <a:ext cx="256853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6AA77B-DC81-AB30-FB83-A5C839A82C22}"/>
              </a:ext>
            </a:extLst>
          </p:cNvPr>
          <p:cNvSpPr/>
          <p:nvPr/>
        </p:nvSpPr>
        <p:spPr>
          <a:xfrm>
            <a:off x="372147" y="187546"/>
            <a:ext cx="937780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27A664-5017-E500-8E20-0A0195302340}"/>
              </a:ext>
            </a:extLst>
          </p:cNvPr>
          <p:cNvSpPr/>
          <p:nvPr/>
        </p:nvSpPr>
        <p:spPr>
          <a:xfrm>
            <a:off x="372147" y="1563868"/>
            <a:ext cx="6983394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pt-BR" sz="2000" dirty="0">
                <a:latin typeface="Lora" pitchFamily="2" charset="0"/>
              </a:rPr>
              <a:t>O nosso plano de crescimento é multifacetado, com foco na expansão geográfica, tecnológica e na construção de parcerias estratégicas.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Lora" pitchFamily="2" charset="0"/>
              </a:rPr>
              <a:t>Lançamento da app com suporte online/offline.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Lora" pitchFamily="2" charset="0"/>
              </a:rPr>
              <a:t>Expansão para zonas de produção agrícola informal (Huambo, Bié).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Lora" pitchFamily="2" charset="0"/>
              </a:rPr>
              <a:t>Formação e apoio a entregadores locais.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Lora" pitchFamily="2" charset="0"/>
              </a:rPr>
              <a:t>Integração com POS, </a:t>
            </a:r>
            <a:r>
              <a:rPr lang="pt-BR" sz="2000" b="1" dirty="0" err="1">
                <a:latin typeface="Lora" pitchFamily="2" charset="0"/>
              </a:rPr>
              <a:t>Multicaixa</a:t>
            </a:r>
            <a:r>
              <a:rPr lang="pt-BR" sz="2000" b="1" dirty="0">
                <a:latin typeface="Lora" pitchFamily="2" charset="0"/>
              </a:rPr>
              <a:t>, </a:t>
            </a:r>
            <a:r>
              <a:rPr lang="pt-BR" sz="2000" b="1" dirty="0" err="1">
                <a:latin typeface="Lora" pitchFamily="2" charset="0"/>
              </a:rPr>
              <a:t>eWallets</a:t>
            </a:r>
            <a:r>
              <a:rPr lang="pt-BR" sz="2000" b="1" dirty="0">
                <a:latin typeface="Lora" pitchFamily="2" charset="0"/>
              </a:rPr>
              <a:t> para</a:t>
            </a:r>
          </a:p>
          <a:p>
            <a:pPr algn="just">
              <a:lnSpc>
                <a:spcPct val="150000"/>
              </a:lnSpc>
            </a:pPr>
            <a:r>
              <a:rPr lang="pt-BR" sz="2000" b="1" dirty="0">
                <a:latin typeface="Lora" pitchFamily="2" charset="0"/>
              </a:rPr>
              <a:t> pagamentos flexíveis.</a:t>
            </a:r>
          </a:p>
          <a:p>
            <a:pPr algn="just">
              <a:lnSpc>
                <a:spcPct val="150000"/>
              </a:lnSpc>
            </a:pPr>
            <a:r>
              <a:rPr lang="pt-BR" sz="2000" b="1" dirty="0">
                <a:latin typeface="Lora" pitchFamily="2" charset="0"/>
              </a:rPr>
              <a:t>5.    E Mais...</a:t>
            </a:r>
          </a:p>
          <a:p>
            <a:pPr algn="just">
              <a:lnSpc>
                <a:spcPct val="150000"/>
              </a:lnSpc>
            </a:pPr>
            <a:endParaRPr lang="pt-BR" sz="2000" b="1" dirty="0">
              <a:latin typeface="Lora" pitchFamily="2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pt-BR" sz="2000" b="1" dirty="0">
              <a:latin typeface="Lora" pitchFamily="2" charset="0"/>
            </a:endParaRPr>
          </a:p>
          <a:p>
            <a:pPr>
              <a:lnSpc>
                <a:spcPct val="150000"/>
              </a:lnSpc>
            </a:pPr>
            <a:endParaRPr lang="pt-BR" sz="2000" dirty="0">
              <a:latin typeface="Lora" pitchFamily="2" charset="0"/>
            </a:endParaRP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ED41F5A3-24C9-A44A-ACFB-07243F83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024" y="0"/>
            <a:ext cx="4428975" cy="685800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9215B21B-8018-5B93-0504-2A2B58AE41BC}"/>
              </a:ext>
            </a:extLst>
          </p:cNvPr>
          <p:cNvSpPr/>
          <p:nvPr/>
        </p:nvSpPr>
        <p:spPr>
          <a:xfrm>
            <a:off x="552919" y="894312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850" b="1" dirty="0">
                <a:solidFill>
                  <a:srgbClr val="38512F"/>
                </a:solidFill>
                <a:latin typeface="Lora" pitchFamily="2" charset="0"/>
                <a:ea typeface="Source Sans Pro" panose="020B0503030403020204" pitchFamily="34" charset="0"/>
                <a:cs typeface="Lora" pitchFamily="34" charset="-120"/>
              </a:rPr>
              <a:t>CESCIMENTO E EXPANSÃO</a:t>
            </a:r>
            <a:endParaRPr lang="en-US" sz="3850" b="1" dirty="0">
              <a:latin typeface="Lora" pitchFamily="2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7263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2E83B6C-ECFB-D55B-ACA6-BFEE219A220D}"/>
              </a:ext>
            </a:extLst>
          </p:cNvPr>
          <p:cNvSpPr/>
          <p:nvPr/>
        </p:nvSpPr>
        <p:spPr>
          <a:xfrm>
            <a:off x="680593" y="382105"/>
            <a:ext cx="256853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56AA77B-DC81-AB30-FB83-A5C839A82C22}"/>
              </a:ext>
            </a:extLst>
          </p:cNvPr>
          <p:cNvSpPr/>
          <p:nvPr/>
        </p:nvSpPr>
        <p:spPr>
          <a:xfrm>
            <a:off x="372147" y="187546"/>
            <a:ext cx="937780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8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127A664-5017-E500-8E20-0A0195302340}"/>
              </a:ext>
            </a:extLst>
          </p:cNvPr>
          <p:cNvSpPr/>
          <p:nvPr/>
        </p:nvSpPr>
        <p:spPr>
          <a:xfrm>
            <a:off x="1447800" y="1544272"/>
            <a:ext cx="1074420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FAO (2011). </a:t>
            </a:r>
            <a:r>
              <a:rPr lang="en-US" sz="2000" i="1" dirty="0"/>
              <a:t>Food Losses in Sub-Saharan Africa</a:t>
            </a:r>
            <a:r>
              <a:rPr lang="en-US" sz="2000" dirty="0"/>
              <a:t>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INE Angola (2018). </a:t>
            </a:r>
            <a:r>
              <a:rPr lang="pt-BR" sz="2000" i="1" dirty="0"/>
              <a:t>Relatório de Indicadores Sociais e Económicos</a:t>
            </a:r>
            <a:r>
              <a:rPr lang="pt-BR" sz="2000" dirty="0"/>
              <a:t>.</a:t>
            </a:r>
            <a:endParaRPr lang="en-US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/>
              <a:t>Banco Mundial (2021). </a:t>
            </a:r>
            <a:r>
              <a:rPr lang="es-ES" sz="2000" i="1" dirty="0"/>
              <a:t>Global </a:t>
            </a:r>
            <a:r>
              <a:rPr lang="es-ES" sz="2000" i="1" dirty="0" err="1"/>
              <a:t>Findex</a:t>
            </a:r>
            <a:r>
              <a:rPr lang="es-ES" sz="2000" i="1" dirty="0"/>
              <a:t> </a:t>
            </a:r>
            <a:r>
              <a:rPr lang="es-ES" sz="2000" i="1" dirty="0" err="1"/>
              <a:t>Database</a:t>
            </a:r>
            <a:r>
              <a:rPr lang="es-ES" sz="2000" dirty="0"/>
              <a:t>.</a:t>
            </a:r>
            <a:endParaRPr lang="en-US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Lei n.º 15/03, Lei da Defesa do Consumidor, Angola.</a:t>
            </a:r>
            <a:endParaRPr lang="en-US" sz="20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9215B21B-8018-5B93-0504-2A2B58AE41BC}"/>
              </a:ext>
            </a:extLst>
          </p:cNvPr>
          <p:cNvSpPr/>
          <p:nvPr/>
        </p:nvSpPr>
        <p:spPr>
          <a:xfrm>
            <a:off x="4450267" y="855510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850" b="1" dirty="0">
                <a:solidFill>
                  <a:srgbClr val="38512F"/>
                </a:solidFill>
                <a:latin typeface="Lora" pitchFamily="2" charset="0"/>
                <a:ea typeface="Source Sans Pro" panose="020B0503030403020204" pitchFamily="34" charset="0"/>
                <a:cs typeface="Lora" pitchFamily="34" charset="-120"/>
              </a:rPr>
              <a:t>REFERÊNCIAS</a:t>
            </a:r>
            <a:endParaRPr lang="en-US" sz="3850" b="1" dirty="0">
              <a:latin typeface="Lora" pitchFamily="2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593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338BE16-FCA0-C4A7-E842-D7B06D4AD588}"/>
              </a:ext>
            </a:extLst>
          </p:cNvPr>
          <p:cNvSpPr/>
          <p:nvPr/>
        </p:nvSpPr>
        <p:spPr>
          <a:xfrm>
            <a:off x="636622" y="356424"/>
            <a:ext cx="1809869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8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BA870C8-F8EB-E9B6-3308-BEE0E864A177}"/>
              </a:ext>
            </a:extLst>
          </p:cNvPr>
          <p:cNvSpPr/>
          <p:nvPr/>
        </p:nvSpPr>
        <p:spPr>
          <a:xfrm>
            <a:off x="2858241" y="1057357"/>
            <a:ext cx="227992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Venâncio E. C. Martins</a:t>
            </a:r>
            <a:endParaRPr lang="en-US" sz="2400" b="1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41BA297-737E-6604-4BF0-689C27C3FA92}"/>
              </a:ext>
            </a:extLst>
          </p:cNvPr>
          <p:cNvSpPr/>
          <p:nvPr/>
        </p:nvSpPr>
        <p:spPr>
          <a:xfrm>
            <a:off x="3228759" y="1645569"/>
            <a:ext cx="2759631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Fundador e Arquiteto da Solução</a:t>
            </a:r>
            <a:endParaRPr lang="en-US" sz="20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2E330F8-31E9-CD9A-1BA5-20700EDF370E}"/>
              </a:ext>
            </a:extLst>
          </p:cNvPr>
          <p:cNvSpPr/>
          <p:nvPr/>
        </p:nvSpPr>
        <p:spPr>
          <a:xfrm>
            <a:off x="3712660" y="2112976"/>
            <a:ext cx="7348989" cy="73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Formado em Finanças, finalista em Economia (Gestão de Empresas)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UJES - Huambo. Autodidata em programação e desenvolvimento de plataformas digitais. A visão e a paixão de Venâncio impulsionam o Mercado Yangue.</a:t>
            </a:r>
            <a:endParaRPr lang="en-US" sz="20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8353F48-48C6-9DEB-C642-89D29CAD438C}"/>
              </a:ext>
            </a:extLst>
          </p:cNvPr>
          <p:cNvSpPr/>
          <p:nvPr/>
        </p:nvSpPr>
        <p:spPr>
          <a:xfrm>
            <a:off x="3901414" y="3976514"/>
            <a:ext cx="65122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Habilidades</a:t>
            </a:r>
            <a:r>
              <a:rPr lang="en-US" sz="24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</a:t>
            </a:r>
            <a:endParaRPr lang="en-US" sz="2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3FE8958-E51B-D87A-78D1-8AA3998B24A5}"/>
              </a:ext>
            </a:extLst>
          </p:cNvPr>
          <p:cNvSpPr/>
          <p:nvPr/>
        </p:nvSpPr>
        <p:spPr>
          <a:xfrm>
            <a:off x="4131032" y="4434452"/>
            <a:ext cx="65122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Desenvolvimento web e integração de dados.</a:t>
            </a:r>
            <a:endParaRPr lang="en-US" sz="20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E0CE2D40-9613-E944-B460-594657092D13}"/>
              </a:ext>
            </a:extLst>
          </p:cNvPr>
          <p:cNvSpPr/>
          <p:nvPr/>
        </p:nvSpPr>
        <p:spPr>
          <a:xfrm>
            <a:off x="4131032" y="5290884"/>
            <a:ext cx="65122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Criação de dashboards e interfaces funcionais.</a:t>
            </a:r>
            <a:endParaRPr lang="en-US" sz="20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CBD801B-055B-4197-B00F-A92C6C2BE7A6}"/>
              </a:ext>
            </a:extLst>
          </p:cNvPr>
          <p:cNvSpPr/>
          <p:nvPr/>
        </p:nvSpPr>
        <p:spPr>
          <a:xfrm>
            <a:off x="4131032" y="4847174"/>
            <a:ext cx="65122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Conhecimento profundo do mercado informal e </a:t>
            </a:r>
            <a:r>
              <a:rPr lang="en-US" sz="200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economia</a:t>
            </a: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local.</a:t>
            </a:r>
            <a:endParaRPr lang="en-US" sz="20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9822F40-3CDB-BC2A-66E7-E50CF38BD152}"/>
              </a:ext>
            </a:extLst>
          </p:cNvPr>
          <p:cNvSpPr/>
          <p:nvPr/>
        </p:nvSpPr>
        <p:spPr>
          <a:xfrm>
            <a:off x="4131032" y="5728349"/>
            <a:ext cx="6512243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Capacidade de execução com poucos recursos.</a:t>
            </a:r>
            <a:endParaRPr lang="en-US" sz="20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3D29921-5343-4813-4F55-89CEEFFF2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45" b="99870" l="1270" r="98145">
                        <a14:foregroundMark x1="34277" y1="10026" x2="63281" y2="9245"/>
                        <a14:foregroundMark x1="8496" y1="43424" x2="9570" y2="52214"/>
                        <a14:foregroundMark x1="14746" y1="68750" x2="2449" y2="78539"/>
                        <a14:foregroundMark x1="16016" y1="69466" x2="28613" y2="75521"/>
                        <a14:foregroundMark x1="17676" y1="72786" x2="29297" y2="81901"/>
                        <a14:foregroundMark x1="12988" y1="75195" x2="16895" y2="83333"/>
                        <a14:foregroundMark x1="5571" y1="82750" x2="12988" y2="86458"/>
                        <a14:foregroundMark x1="16406" y1="85156" x2="53027" y2="84049"/>
                        <a14:foregroundMark x1="53027" y1="84049" x2="56055" y2="84049"/>
                        <a14:foregroundMark x1="78789" y1="83615" x2="88163" y2="87558"/>
                        <a14:foregroundMark x1="62793" y1="76888" x2="64225" y2="77490"/>
                        <a14:foregroundMark x1="65234" y1="89453" x2="57324" y2="80078"/>
                        <a14:foregroundMark x1="42578" y1="88477" x2="24121" y2="91471"/>
                        <a14:foregroundMark x1="12024" y1="91451" x2="17871" y2="95638"/>
                        <a14:foregroundMark x1="2930" y1="92643" x2="3307" y2="92860"/>
                        <a14:foregroundMark x1="20493" y1="97153" x2="46777" y2="91211"/>
                        <a14:foregroundMark x1="60938" y1="92773" x2="71680" y2="85742"/>
                        <a14:foregroundMark x1="57910" y1="89323" x2="59668" y2="92904"/>
                        <a14:foregroundMark x1="58398" y1="93620" x2="57910" y2="99870"/>
                        <a14:foregroundMark x1="86328" y1="88021" x2="75781" y2="96875"/>
                        <a14:foregroundMark x1="75781" y1="96875" x2="62891" y2="97786"/>
                        <a14:foregroundMark x1="62891" y1="97786" x2="72168" y2="89518"/>
                        <a14:foregroundMark x1="72168" y1="89518" x2="85352" y2="87370"/>
                        <a14:foregroundMark x1="85352" y1="87370" x2="85547" y2="87630"/>
                        <a14:backgroundMark x1="65430" y1="77799" x2="78711" y2="82161"/>
                        <a14:backgroundMark x1="64746" y1="77669" x2="64746" y2="77669"/>
                        <a14:backgroundMark x1="64551" y1="77344" x2="64941" y2="77669"/>
                        <a14:backgroundMark x1="64746" y1="77669" x2="65039" y2="78190"/>
                        <a14:backgroundMark x1="76367" y1="82227" x2="77637" y2="83203"/>
                        <a14:backgroundMark x1="78223" y1="83203" x2="79102" y2="83333"/>
                        <a14:backgroundMark x1="0" y1="77734" x2="12891" y2="95117"/>
                        <a14:backgroundMark x1="12891" y1="95117" x2="23438" y2="99740"/>
                        <a14:backgroundMark x1="684" y1="93294" x2="9668" y2="97852"/>
                        <a14:backgroundMark x1="5078" y1="94401" x2="14453" y2="99609"/>
                        <a14:backgroundMark x1="2832" y1="93099" x2="5957" y2="95313"/>
                        <a14:backgroundMark x1="76999" y1="97627" x2="73340" y2="99609"/>
                        <a14:backgroundMark x1="92090" y1="89453" x2="77208" y2="97514"/>
                        <a14:backgroundMark x1="70818" y1="98207" x2="68555" y2="99414"/>
                        <a14:backgroundMark x1="91016" y1="87435" x2="74911" y2="96024"/>
                        <a14:backgroundMark x1="90527" y1="90430" x2="99902" y2="94401"/>
                        <a14:backgroundMark x1="92578" y1="89128" x2="96289" y2="90560"/>
                        <a14:backgroundMark x1="91406" y1="89323" x2="91406" y2="89323"/>
                        <a14:backgroundMark x1="91211" y1="88867" x2="93750" y2="88997"/>
                        <a14:backgroundMark x1="95801" y1="90430" x2="99902" y2="91081"/>
                        <a14:backgroundMark x1="89844" y1="94076" x2="95117" y2="92318"/>
                        <a14:backgroundMark x1="97168" y1="92318" x2="99023" y2="91536"/>
                        <a14:backgroundMark x1="88477" y1="92188" x2="90723" y2="94401"/>
                        <a14:backgroundMark x1="85059" y1="94336" x2="87793" y2="93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388" y="1168114"/>
            <a:ext cx="2801942" cy="4056296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5D3BCDD3-F373-527D-FF51-A330DD52C776}"/>
              </a:ext>
            </a:extLst>
          </p:cNvPr>
          <p:cNvSpPr/>
          <p:nvPr/>
        </p:nvSpPr>
        <p:spPr>
          <a:xfrm>
            <a:off x="15811" y="1014413"/>
            <a:ext cx="3141280" cy="4193483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AO"/>
          </a:p>
        </p:txBody>
      </p:sp>
      <p:sp>
        <p:nvSpPr>
          <p:cNvPr id="33" name="Lua 32">
            <a:extLst>
              <a:ext uri="{FF2B5EF4-FFF2-40B4-BE49-F238E27FC236}">
                <a16:creationId xmlns:a16="http://schemas.microsoft.com/office/drawing/2014/main" id="{F62E3B23-B064-3A9E-A280-92EAC0EDFBBC}"/>
              </a:ext>
            </a:extLst>
          </p:cNvPr>
          <p:cNvSpPr/>
          <p:nvPr/>
        </p:nvSpPr>
        <p:spPr>
          <a:xfrm rot="15134917">
            <a:off x="454652" y="3513123"/>
            <a:ext cx="3321423" cy="3378945"/>
          </a:xfrm>
          <a:prstGeom prst="moon">
            <a:avLst>
              <a:gd name="adj" fmla="val 5439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AO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4AF38385-4344-0B76-3F71-E74BED89686F}"/>
              </a:ext>
            </a:extLst>
          </p:cNvPr>
          <p:cNvSpPr/>
          <p:nvPr/>
        </p:nvSpPr>
        <p:spPr>
          <a:xfrm>
            <a:off x="4549104" y="501888"/>
            <a:ext cx="2464118" cy="34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850" b="1" dirty="0">
                <a:solidFill>
                  <a:srgbClr val="38512F"/>
                </a:solidFill>
                <a:latin typeface="Lora" pitchFamily="2" charset="0"/>
                <a:ea typeface="Source Sans Pro" panose="020B0503030403020204" pitchFamily="34" charset="0"/>
                <a:cs typeface="Lora" pitchFamily="34" charset="-120"/>
              </a:rPr>
              <a:t>PROMOTOR</a:t>
            </a:r>
            <a:endParaRPr lang="en-US" sz="3850" b="1" dirty="0">
              <a:latin typeface="Lora" pitchFamily="2" charset="0"/>
              <a:ea typeface="Source Sans Pro" panose="020B0503030403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7B96CC-21D9-3578-57B5-510866B60346}"/>
              </a:ext>
            </a:extLst>
          </p:cNvPr>
          <p:cNvSpPr txBox="1"/>
          <p:nvPr/>
        </p:nvSpPr>
        <p:spPr>
          <a:xfrm>
            <a:off x="2299961" y="6189782"/>
            <a:ext cx="8705912" cy="566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📧 </a:t>
            </a:r>
            <a:r>
              <a:rPr lang="en-US" sz="18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Email:</a:t>
            </a: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0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venanciomartinse@gmail.com</a:t>
            </a:r>
            <a:r>
              <a:rPr lang="en-US" sz="1800" u="sng" dirty="0">
                <a:solidFill>
                  <a:srgbClr val="38512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📞</a:t>
            </a:r>
            <a:r>
              <a:rPr lang="en-US" sz="18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00" b="1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Contacto</a:t>
            </a:r>
            <a:r>
              <a:rPr lang="en-US" sz="18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/WhatsApp:</a:t>
            </a: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+244 928 565 837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420478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701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Lora</vt:lpstr>
      <vt:lpstr>Source Sans Pro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Venâncio Martins</dc:creator>
  <cp:lastModifiedBy>Venâncio Martins</cp:lastModifiedBy>
  <cp:revision>28</cp:revision>
  <dcterms:created xsi:type="dcterms:W3CDTF">2025-07-26T20:05:16Z</dcterms:created>
  <dcterms:modified xsi:type="dcterms:W3CDTF">2025-09-01T18:50:23Z</dcterms:modified>
</cp:coreProperties>
</file>